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9" r:id="rId7"/>
    <p:sldId id="260" r:id="rId8"/>
    <p:sldId id="261" r:id="rId9"/>
    <p:sldId id="262" r:id="rId10"/>
    <p:sldId id="282" r:id="rId11"/>
    <p:sldId id="263" r:id="rId12"/>
    <p:sldId id="264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7007760" y="3177000"/>
            <a:ext cx="56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2"/>
          <p:cNvSpPr/>
          <p:nvPr/>
        </p:nvSpPr>
        <p:spPr>
          <a:xfrm>
            <a:off x="1575000" y="3158280"/>
            <a:ext cx="56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1004400" y="1021680"/>
            <a:ext cx="7136280" cy="152640"/>
            <a:chOff x="1004400" y="1021680"/>
            <a:chExt cx="7136280" cy="152640"/>
          </a:xfrm>
        </p:grpSpPr>
        <p:sp>
          <p:nvSpPr>
            <p:cNvPr id="3" name="CustomShape 4"/>
            <p:cNvSpPr/>
            <p:nvPr/>
          </p:nvSpPr>
          <p:spPr>
            <a:xfrm rot="10800000">
              <a:off x="1004400" y="102132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1004400" y="117360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1004040" y="3969000"/>
            <a:ext cx="7136280" cy="153000"/>
            <a:chOff x="1004040" y="3969000"/>
            <a:chExt cx="7136280" cy="153000"/>
          </a:xfrm>
        </p:grpSpPr>
        <p:sp>
          <p:nvSpPr>
            <p:cNvPr id="6" name="CustomShape 7"/>
            <p:cNvSpPr/>
            <p:nvPr/>
          </p:nvSpPr>
          <p:spPr>
            <a:xfrm>
              <a:off x="1004040" y="412164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04040" y="396900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1004040" y="1751760"/>
            <a:ext cx="7136280" cy="10220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en-US" sz="5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65B7473-97A8-4DB3-B0C3-AD030A02D43A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0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1A4F0E8-C4BB-49DC-9113-2CD15A06FE86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0" y="2075040"/>
            <a:ext cx="4372200" cy="99324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4448880" y="2075040"/>
            <a:ext cx="4341600" cy="9932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3B9C876-3C6B-4AF4-BFB0-382DA73F665E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3DCD49A-E790-4908-AA4F-1AB4B3AA5BF6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188720" y="-91440"/>
            <a:ext cx="6949440" cy="2949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EF6C00"/>
                </a:solidFill>
                <a:latin typeface="Pacifico"/>
                <a:ea typeface="Pacifico"/>
              </a:rPr>
              <a:t>Amoun Language Schools</a:t>
            </a:r>
            <a:br/>
            <a:r>
              <a:rPr lang="en" sz="28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School Management System (LMS)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1376020" y="3165120"/>
            <a:ext cx="6212021" cy="766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Karim Ehab, Youssif Assem, Mohamed Moataz &amp; Philip George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896040" y="4480560"/>
            <a:ext cx="7136280" cy="641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000" b="1" strike="noStrike" spc="-1" dirty="0">
                <a:solidFill>
                  <a:srgbClr val="EF6C00"/>
                </a:solidFill>
                <a:latin typeface="PT Sans Narrow"/>
                <a:ea typeface="PT Sans Narrow"/>
              </a:rPr>
              <a:t>Supervised by: Dr. Essam Eliwa</a:t>
            </a:r>
            <a:br>
              <a:rPr dirty="0"/>
            </a:br>
            <a:r>
              <a:rPr lang="en" sz="2000" b="1" strike="noStrike" spc="-1" dirty="0">
                <a:solidFill>
                  <a:srgbClr val="EF6C00"/>
                </a:solidFill>
                <a:latin typeface="PT Sans Narrow"/>
                <a:ea typeface="PT Sans Narrow"/>
              </a:rPr>
              <a:t>Supervising Assistant: Eng. Nada Ayman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8E5A4D1-932C-41E7-B776-E01564CD4FB1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1</a:t>
            </a:fld>
            <a:endParaRPr lang="en-US" sz="1000" b="0" strike="noStrike" spc="-1">
              <a:latin typeface="Times New Roman"/>
            </a:endParaRPr>
          </a:p>
        </p:txBody>
      </p:sp>
      <p:pic>
        <p:nvPicPr>
          <p:cNvPr id="211" name="Google Shape;124;p27"/>
          <p:cNvPicPr/>
          <p:nvPr/>
        </p:nvPicPr>
        <p:blipFill>
          <a:blip r:embed="rId2"/>
          <a:srcRect l="17893" r="14702"/>
          <a:stretch/>
        </p:blipFill>
        <p:spPr>
          <a:xfrm>
            <a:off x="0" y="81720"/>
            <a:ext cx="1915200" cy="86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Database Diagram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83F8EA1-5793-4237-8BA1-5F40545C2B9F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10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2CC4723-EF23-436D-8E95-2356B63A3543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11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Database Diagram:</a:t>
            </a:r>
            <a:endParaRPr lang="en-US" sz="2700" b="0" strike="noStrike" spc="-1">
              <a:latin typeface="Arial"/>
            </a:endParaRPr>
          </a:p>
        </p:txBody>
      </p:sp>
      <p:pic>
        <p:nvPicPr>
          <p:cNvPr id="275" name="Picture 2"/>
          <p:cNvPicPr/>
          <p:nvPr/>
        </p:nvPicPr>
        <p:blipFill>
          <a:blip r:embed="rId2"/>
          <a:stretch/>
        </p:blipFill>
        <p:spPr>
          <a:xfrm>
            <a:off x="2644560" y="86760"/>
            <a:ext cx="6375960" cy="432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Class Diagram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F62755A-37A4-4BAE-BCED-C6753DE92B81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12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CF907B7-EFDB-40A9-8B98-58B9EFDC9B41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13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Class Diagram:</a:t>
            </a:r>
            <a:endParaRPr lang="en-US" sz="2700" b="0" strike="noStrike" spc="-1">
              <a:latin typeface="Arial"/>
            </a:endParaRPr>
          </a:p>
        </p:txBody>
      </p:sp>
      <p:pic>
        <p:nvPicPr>
          <p:cNvPr id="280" name="Picture 2"/>
          <p:cNvPicPr/>
          <p:nvPr/>
        </p:nvPicPr>
        <p:blipFill>
          <a:blip r:embed="rId2"/>
          <a:stretch/>
        </p:blipFill>
        <p:spPr>
          <a:xfrm>
            <a:off x="2626560" y="7200"/>
            <a:ext cx="6132600" cy="48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Wireframes and Prototypes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E31E8A1-1DD7-4F19-975F-0AE9A7CFCACB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14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2E714EE-3045-49D1-A9CF-EA91F8A5021F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15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35520" y="33120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591120" y="1399680"/>
            <a:ext cx="7791840" cy="34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4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Prototype(1/2):</a:t>
            </a:r>
            <a:endParaRPr lang="en-US" sz="2700" b="0" strike="noStrike" spc="-1">
              <a:latin typeface="Arial"/>
            </a:endParaRPr>
          </a:p>
        </p:txBody>
      </p:sp>
      <p:pic>
        <p:nvPicPr>
          <p:cNvPr id="287" name="Picture 2"/>
          <p:cNvPicPr/>
          <p:nvPr/>
        </p:nvPicPr>
        <p:blipFill>
          <a:blip r:embed="rId2"/>
          <a:stretch/>
        </p:blipFill>
        <p:spPr>
          <a:xfrm>
            <a:off x="3129840" y="899640"/>
            <a:ext cx="5509080" cy="3984840"/>
          </a:xfrm>
          <a:prstGeom prst="rect">
            <a:avLst/>
          </a:prstGeom>
          <a:ln>
            <a:noFill/>
          </a:ln>
        </p:spPr>
      </p:pic>
      <p:pic>
        <p:nvPicPr>
          <p:cNvPr id="288" name="Picture 4"/>
          <p:cNvPicPr/>
          <p:nvPr/>
        </p:nvPicPr>
        <p:blipFill>
          <a:blip r:embed="rId3"/>
          <a:stretch/>
        </p:blipFill>
        <p:spPr>
          <a:xfrm>
            <a:off x="335520" y="1429920"/>
            <a:ext cx="2121120" cy="3454560"/>
          </a:xfrm>
          <a:prstGeom prst="rect">
            <a:avLst/>
          </a:prstGeom>
          <a:ln>
            <a:noFill/>
          </a:ln>
        </p:spPr>
      </p:pic>
      <p:sp>
        <p:nvSpPr>
          <p:cNvPr id="289" name="CustomShape 5"/>
          <p:cNvSpPr/>
          <p:nvPr/>
        </p:nvSpPr>
        <p:spPr>
          <a:xfrm>
            <a:off x="220320" y="819360"/>
            <a:ext cx="28198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We gave samples on different platforms.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Prototype(2/2):</a:t>
            </a:r>
            <a:endParaRPr lang="en-US" sz="2700" b="0" strike="noStrike" spc="-1">
              <a:latin typeface="Arial"/>
            </a:endParaRPr>
          </a:p>
        </p:txBody>
      </p:sp>
      <p:pic>
        <p:nvPicPr>
          <p:cNvPr id="291" name="Picture 2"/>
          <p:cNvPicPr/>
          <p:nvPr/>
        </p:nvPicPr>
        <p:blipFill>
          <a:blip r:embed="rId2"/>
          <a:stretch/>
        </p:blipFill>
        <p:spPr>
          <a:xfrm>
            <a:off x="220320" y="1268280"/>
            <a:ext cx="4223160" cy="3069720"/>
          </a:xfrm>
          <a:prstGeom prst="rect">
            <a:avLst/>
          </a:prstGeom>
          <a:ln>
            <a:noFill/>
          </a:ln>
        </p:spPr>
      </p:pic>
      <p:pic>
        <p:nvPicPr>
          <p:cNvPr id="292" name="Picture 6"/>
          <p:cNvPicPr/>
          <p:nvPr/>
        </p:nvPicPr>
        <p:blipFill>
          <a:blip r:embed="rId3"/>
          <a:stretch/>
        </p:blipFill>
        <p:spPr>
          <a:xfrm>
            <a:off x="4699800" y="1055880"/>
            <a:ext cx="4227480" cy="328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Live Demo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EECE831-8710-4828-A7AB-15077A45B157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17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94480" fill="hold"/>
                                        <p:tgtEl>
                                          <p:spTgt spid="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295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295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75240" y="-66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Agenda: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0" y="731520"/>
            <a:ext cx="4012200" cy="4527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30000"/>
              </a:lnSpc>
              <a:tabLst>
                <a:tab pos="0" algn="l"/>
              </a:tabLst>
            </a:pPr>
            <a:r>
              <a:rPr lang="en" sz="1800" b="1" u="sng" strike="noStrike" spc="-1" dirty="0">
                <a:solidFill>
                  <a:srgbClr val="695D46"/>
                </a:solidFill>
                <a:uFillTx/>
                <a:latin typeface="Open Sans"/>
                <a:ea typeface="Open Sans"/>
              </a:rPr>
              <a:t>SOFTWARE ENGINEERING (SE305)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Introduction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Problem Statement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Diagrams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System Overview</a:t>
            </a:r>
          </a:p>
          <a:p>
            <a:pPr marL="914400" lvl="1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spc="-1" dirty="0">
                <a:solidFill>
                  <a:srgbClr val="695D46"/>
                </a:solidFill>
                <a:latin typeface="Open Sans"/>
                <a:ea typeface="Open Sans"/>
              </a:rPr>
              <a:t>Architecture Diagram</a:t>
            </a:r>
          </a:p>
          <a:p>
            <a:pPr marL="914400" lvl="1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spc="-1" dirty="0">
                <a:solidFill>
                  <a:srgbClr val="695D46"/>
                </a:solidFill>
                <a:latin typeface="Open Sans"/>
                <a:ea typeface="Open Sans"/>
              </a:rPr>
              <a:t>Class Diagram</a:t>
            </a:r>
          </a:p>
          <a:p>
            <a:pPr marL="914400" lvl="1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Design patterns applied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Sequence Diagram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1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Database Scheme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UI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Client Feedback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Live Demo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6230CBC-31A2-45B7-8F87-9991D8E73210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2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Introduction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209162D-97B1-4896-BCA7-58BE75EA6801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3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EC71DF4-BBD7-4A55-BCFB-7D1B54C0954B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4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35520" y="33120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Introduction:</a:t>
            </a:r>
            <a:endParaRPr lang="en-US" sz="2700" b="0" strike="noStrike" spc="-1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591120" y="1399680"/>
            <a:ext cx="7791840" cy="34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marL="4572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When coronavirus conquered Earth at the end of 2019, all </a:t>
            </a:r>
            <a:r>
              <a:rPr lang="en-US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entities</a:t>
            </a:r>
            <a:r>
              <a:rPr lang="en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 had gone online like: private and public companies, schools, universites, …etc.</a:t>
            </a:r>
            <a:br/>
            <a:r>
              <a:rPr lang="en" sz="1400" b="0" strike="noStrike" spc="-1">
                <a:solidFill>
                  <a:srgbClr val="695D46"/>
                </a:solidFill>
                <a:latin typeface="Open Sans"/>
              </a:rPr>
              <a:t> </a:t>
            </a:r>
            <a:endParaRPr lang="en-US" sz="1400" b="0" strike="noStrike" spc="-1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No doubt, some </a:t>
            </a:r>
            <a:r>
              <a:rPr lang="en-US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education authorities</a:t>
            </a:r>
            <a:r>
              <a:rPr lang="en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 in Egypt started e-learning especially universites. S</a:t>
            </a:r>
            <a:r>
              <a:rPr lang="en-US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o</a:t>
            </a:r>
            <a:r>
              <a:rPr lang="en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, we decided to create not only learning system but also, a management one.</a:t>
            </a:r>
            <a:br/>
            <a:r>
              <a:rPr lang="en" sz="1400" b="0" strike="noStrike" spc="-1">
                <a:solidFill>
                  <a:srgbClr val="695D46"/>
                </a:solidFill>
                <a:latin typeface="Open Sans"/>
              </a:rPr>
              <a:t> </a:t>
            </a:r>
            <a:endParaRPr lang="en-US" sz="1400" b="0" strike="noStrike" spc="-1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We believe that LMS in this pandemic time became something necessary all over the world.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en-US" sz="1400" b="0" strike="noStrike" spc="-1">
              <a:latin typeface="Arial"/>
            </a:endParaRPr>
          </a:p>
          <a:p>
            <a:pPr marL="139680">
              <a:lnSpc>
                <a:spcPct val="115000"/>
              </a:lnSpc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Problem Statement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BFA3654-6CE8-4FD6-B8FD-A0D62838B96E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5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11760" y="1700280"/>
            <a:ext cx="8520120" cy="226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just">
              <a:lnSpc>
                <a:spcPct val="15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FF0000"/>
                </a:solidFill>
                <a:latin typeface="Open Sans"/>
                <a:ea typeface="Open Sans"/>
              </a:rPr>
              <a:t>Online and e-learning</a:t>
            </a:r>
            <a:r>
              <a:rPr lang="en-US" sz="1800" b="1" strike="noStrike" spc="-1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lang="en-US" sz="1800" b="1" strike="noStrike" spc="-1">
                <a:solidFill>
                  <a:srgbClr val="FF0000"/>
                </a:solidFill>
                <a:latin typeface="Open Sans"/>
                <a:ea typeface="Open Sans"/>
              </a:rPr>
              <a:t>systems</a:t>
            </a:r>
            <a:r>
              <a:rPr lang="en-US" sz="1800" b="1" strike="noStrike" spc="-1">
                <a:solidFill>
                  <a:srgbClr val="695D46"/>
                </a:solidFill>
                <a:latin typeface="Open Sans"/>
                <a:ea typeface="Open Sans"/>
              </a:rPr>
              <a:t> for schools </a:t>
            </a:r>
            <a:r>
              <a:rPr lang="en-US" sz="1800" b="1" strike="noStrike" spc="-1">
                <a:solidFill>
                  <a:srgbClr val="FF0000"/>
                </a:solidFill>
                <a:latin typeface="Open Sans"/>
                <a:ea typeface="Open Sans"/>
              </a:rPr>
              <a:t>are a bit neglected.</a:t>
            </a:r>
            <a:r>
              <a:rPr lang="en-US" sz="1800" b="1" strike="noStrike" spc="-1">
                <a:solidFill>
                  <a:srgbClr val="695D46"/>
                </a:solidFill>
                <a:latin typeface="Open Sans"/>
                <a:ea typeface="Open Sans"/>
              </a:rPr>
              <a:t> So when the pandemic hit our country. The </a:t>
            </a:r>
            <a:r>
              <a:rPr lang="en-US" sz="1800" b="1" strike="noStrike" spc="-1">
                <a:solidFill>
                  <a:srgbClr val="FF0000"/>
                </a:solidFill>
                <a:latin typeface="Open Sans"/>
                <a:ea typeface="Open Sans"/>
              </a:rPr>
              <a:t>online system</a:t>
            </a:r>
            <a:r>
              <a:rPr lang="en-US" sz="1800" b="1" strike="noStrike" spc="-1">
                <a:solidFill>
                  <a:srgbClr val="695D46"/>
                </a:solidFill>
                <a:latin typeface="Open Sans"/>
                <a:ea typeface="Open Sans"/>
              </a:rPr>
              <a:t> was needed more than ever. It was not provided the way that the student needed it to be for him/her to benefit fully from it.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D97C081-F8B6-458D-9FA0-D6B84946B405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6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24640" y="236520"/>
            <a:ext cx="3795120" cy="76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Problem Statement: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1106DD-03B1-411E-88C3-4D455606155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2000" y="1481518"/>
            <a:ext cx="2570370" cy="232794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PT Sans Narrow"/>
              </a:rPr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2848185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 dirty="0">
                <a:solidFill>
                  <a:srgbClr val="434343"/>
                </a:solidFill>
                <a:latin typeface="PT Sans Narrow"/>
                <a:ea typeface="PT Sans Narrow"/>
              </a:rPr>
              <a:t>a) System Overview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68654BB-9C95-4B91-8CCF-A28024FC5635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8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1E58AFC-511A-4366-86C6-79872D0837B7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9</a:t>
            </a:fld>
            <a:endParaRPr lang="en-US" sz="1000" b="0" strike="noStrike" spc="-1">
              <a:latin typeface="Times New Roman"/>
            </a:endParaRPr>
          </a:p>
        </p:txBody>
      </p:sp>
      <p:pic>
        <p:nvPicPr>
          <p:cNvPr id="230" name="Picture 4"/>
          <p:cNvPicPr/>
          <p:nvPr/>
        </p:nvPicPr>
        <p:blipFill>
          <a:blip r:embed="rId2"/>
          <a:stretch/>
        </p:blipFill>
        <p:spPr>
          <a:xfrm>
            <a:off x="2348280" y="0"/>
            <a:ext cx="4354560" cy="503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</TotalTime>
  <Words>254</Words>
  <Application>Microsoft Office PowerPoint</Application>
  <PresentationFormat>On-screen Show (16:9)</PresentationFormat>
  <Paragraphs>51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Open Sans</vt:lpstr>
      <vt:lpstr>Pacifico</vt:lpstr>
      <vt:lpstr>PT Sans Narrow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Bite   Video Timestamps and Description</dc:title>
  <dc:subject/>
  <dc:creator/>
  <dc:description/>
  <cp:lastModifiedBy>Philip G.Hanna</cp:lastModifiedBy>
  <cp:revision>38</cp:revision>
  <dcterms:modified xsi:type="dcterms:W3CDTF">2021-06-18T00:57:07Z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25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37</vt:i4>
  </property>
</Properties>
</file>